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23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UCM Upsilon Pi Epsilon"/>
          <p:cNvSpPr txBox="1"/>
          <p:nvPr>
            <p:ph type="ctrTitle"/>
          </p:nvPr>
        </p:nvSpPr>
        <p:spPr>
          <a:xfrm>
            <a:off x="1270000" y="664848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UCM</a:t>
            </a:r>
            <a:br/>
            <a:r>
              <a:t>Upsilon Pi Epsilon</a:t>
            </a:r>
          </a:p>
        </p:txBody>
      </p:sp>
      <p:sp>
        <p:nvSpPr>
          <p:cNvPr id="120" name="University of Central Missouri, Fall 2024"/>
          <p:cNvSpPr txBox="1"/>
          <p:nvPr/>
        </p:nvSpPr>
        <p:spPr>
          <a:xfrm>
            <a:off x="2865678" y="6320201"/>
            <a:ext cx="72734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University of Central Missouri, Fall 2024</a:t>
            </a:r>
          </a:p>
        </p:txBody>
      </p:sp>
      <p:sp>
        <p:nvSpPr>
          <p:cNvPr id="121" name="Git Workshop"/>
          <p:cNvSpPr txBox="1"/>
          <p:nvPr/>
        </p:nvSpPr>
        <p:spPr>
          <a:xfrm>
            <a:off x="2355867" y="4037186"/>
            <a:ext cx="8293066" cy="83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900"/>
            </a:lvl1pPr>
          </a:lstStyle>
          <a:p>
            <a:pPr/>
            <a:r>
              <a:t>Git 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2" name="Git2-1.png" descr="Git2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5" name="Git2-2.png" descr="Git2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41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8" name="Git2-3.png" descr="Git2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511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Git2-4.png" descr="Git2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184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Git2-5.png" descr="Git2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07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7" name="Git2-6.png" descr="Git2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438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Git2-7.png" descr="Git2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60320"/>
            <a:ext cx="13004800" cy="6969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ection 3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3</a:t>
            </a:r>
          </a:p>
          <a:p>
            <a:pPr defTabSz="514095">
              <a:defRPr sz="7040"/>
            </a:pPr>
            <a:r>
              <a:t>Git 101</a:t>
            </a:r>
          </a:p>
          <a:p>
            <a:pPr defTabSz="514095">
              <a:defRPr sz="70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Git3-1.png" descr="Git3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Git3-2.png" descr="Git3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it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History</a:t>
            </a:r>
          </a:p>
        </p:txBody>
      </p:sp>
      <p:sp>
        <p:nvSpPr>
          <p:cNvPr id="124" name="Created by Linus Torvalds, creator of Linux, in 200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03097">
              <a:spcBef>
                <a:spcPts val="2800"/>
              </a:spcBef>
              <a:defRPr sz="2622"/>
            </a:pPr>
            <a:r>
              <a:t>Created by Linus Torvalds, creator of Linux, in 2005 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Came out of Linux development community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Designed to do version control on Linux kernel </a:t>
            </a:r>
          </a:p>
          <a:p>
            <a:pPr marL="315468" indent="-315468" defTabSz="403097">
              <a:spcBef>
                <a:spcPts val="2800"/>
              </a:spcBef>
              <a:defRPr sz="2622"/>
            </a:pPr>
            <a:r>
              <a:t>Goals of Git: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Speed 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Support for non-linear development (thousands of parallel branches) 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Fully distributed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Able to handle large projects efficiently 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</a:p>
          <a:p>
            <a:pPr marL="315468" indent="-315468" defTabSz="403097">
              <a:spcBef>
                <a:spcPts val="1400"/>
              </a:spcBef>
              <a:defRPr sz="2622"/>
            </a:pPr>
            <a:r>
              <a:t>(A "git" is a cranky old man. Linus meant himself. I would agree with that assessment)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GIt3-3.png" descr="GIt3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914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GIt3-4.png" descr="GIt3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914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Git3-5.png" descr="Git3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41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Git3-6.png" descr="Git3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79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GIt3-7.png" descr="GIt3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ection 4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4</a:t>
            </a:r>
          </a:p>
          <a:p>
            <a:pPr defTabSz="514095">
              <a:defRPr sz="7040"/>
            </a:pPr>
            <a:r>
              <a:t>Clone A Remote Repo</a:t>
            </a:r>
          </a:p>
          <a:p>
            <a:pPr defTabSz="514095">
              <a:defRPr sz="70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Git4-1.png" descr="Git4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09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Git4-2.png" descr="Git4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35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4" name="Git4-3.png" descr="Git4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900" y="26128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ection 5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5</a:t>
            </a:r>
          </a:p>
          <a:p>
            <a:pPr defTabSz="514095">
              <a:defRPr sz="7040"/>
            </a:pPr>
            <a:r>
              <a:t>Push To A Remote Repo</a:t>
            </a:r>
          </a:p>
          <a:p>
            <a:pPr defTabSz="514095">
              <a:defRPr sz="70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ther Version Contr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Version Control</a:t>
            </a:r>
          </a:p>
        </p:txBody>
      </p:sp>
      <p:sp>
        <p:nvSpPr>
          <p:cNvPr id="127" name="Git isn’t the only game in town, just the most popula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isn’t the only game in town, just the most popular.</a:t>
            </a:r>
          </a:p>
          <a:p>
            <a:pPr lvl="2"/>
            <a:r>
              <a:t>Mercurial - Similar to git, used heavily on Python development.</a:t>
            </a:r>
          </a:p>
          <a:p>
            <a:pPr lvl="2"/>
            <a:r>
              <a:t>Perforce</a:t>
            </a:r>
          </a:p>
          <a:p>
            <a:pPr lvl="2"/>
            <a:r>
              <a:t>Older:</a:t>
            </a:r>
          </a:p>
          <a:p>
            <a:pPr lvl="3">
              <a:spcBef>
                <a:spcPts val="1000"/>
              </a:spcBef>
            </a:pPr>
            <a:r>
              <a:t>SVN, CVS, Clearcase, RCS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9" name="GIt5-1.png" descr="GIt5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51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2" name="Git5-2.png" descr="Git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79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Git5-3.png" descr="Git5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79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Git5-4.png" descr="Git5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60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1" name="Git5-5.png" descr="Git5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422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Git5-6.png" descr="Git5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67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Git5-7.png" descr="Git5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Git5-8.png" descr="Git5-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3" name="Git5-9.png" descr="Git5-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819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Git5-10.png" descr="Git5-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istributed Version Contr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Distributed Version Control</a:t>
            </a:r>
          </a:p>
        </p:txBody>
      </p:sp>
      <p:sp>
        <p:nvSpPr>
          <p:cNvPr id="130" name="In git, mercurial, etc., you don't &quot;checkout&quot; from a central repo…"/>
          <p:cNvSpPr txBox="1"/>
          <p:nvPr>
            <p:ph type="body" sz="half" idx="1"/>
          </p:nvPr>
        </p:nvSpPr>
        <p:spPr>
          <a:xfrm>
            <a:off x="952500" y="2590800"/>
            <a:ext cx="6862657" cy="6286500"/>
          </a:xfrm>
          <a:prstGeom prst="rect">
            <a:avLst/>
          </a:prstGeom>
        </p:spPr>
        <p:txBody>
          <a:bodyPr/>
          <a:lstStyle/>
          <a:p>
            <a:pPr marL="315468" indent="-315468" defTabSz="403097">
              <a:spcBef>
                <a:spcPts val="2800"/>
              </a:spcBef>
              <a:defRPr sz="2622"/>
            </a:pPr>
            <a:r>
              <a:t>In git, mercurial, etc., you don't "checkout" from a central repo </a:t>
            </a:r>
          </a:p>
          <a:p>
            <a:pPr lvl="1" marL="630936" indent="-315468" defTabSz="403097">
              <a:spcBef>
                <a:spcPts val="600"/>
              </a:spcBef>
              <a:defRPr sz="2622"/>
            </a:pPr>
            <a:r>
              <a:t>You "clone" it and "pull" changes from it </a:t>
            </a:r>
          </a:p>
          <a:p>
            <a:pPr marL="315468" indent="-315468" defTabSz="403097">
              <a:spcBef>
                <a:spcPts val="2800"/>
              </a:spcBef>
              <a:defRPr sz="2622"/>
            </a:pPr>
            <a:r>
              <a:t>Your local repo is a complete copy of everything on the remote server</a:t>
            </a:r>
          </a:p>
          <a:p>
            <a:pPr lvl="1" marL="630936" indent="-315468" defTabSz="403097">
              <a:spcBef>
                <a:spcPts val="600"/>
              </a:spcBef>
              <a:defRPr sz="2622"/>
            </a:pPr>
            <a:r>
              <a:t>Yours is "just as good" as theirs </a:t>
            </a:r>
          </a:p>
          <a:p>
            <a:pPr marL="315468" indent="-315468" defTabSz="403097">
              <a:spcBef>
                <a:spcPts val="2800"/>
              </a:spcBef>
              <a:defRPr sz="2622"/>
            </a:pPr>
            <a:r>
              <a:t>Many operations are local:</a:t>
            </a:r>
          </a:p>
          <a:p>
            <a:pPr lvl="1" marL="630936" indent="-315468" defTabSz="403097">
              <a:spcBef>
                <a:spcPts val="600"/>
              </a:spcBef>
              <a:defRPr sz="2622"/>
            </a:pPr>
            <a:r>
              <a:t>Check in/out from local repo </a:t>
            </a:r>
          </a:p>
          <a:p>
            <a:pPr lvl="1" marL="630936" indent="-315468" defTabSz="403097">
              <a:spcBef>
                <a:spcPts val="600"/>
              </a:spcBef>
              <a:defRPr sz="2622"/>
            </a:pPr>
            <a:r>
              <a:t>Commit changes to local repo – local repo keeps version history </a:t>
            </a:r>
          </a:p>
          <a:p>
            <a:pPr marL="315468" indent="-315468" defTabSz="403097">
              <a:spcBef>
                <a:spcPts val="2800"/>
              </a:spcBef>
              <a:defRPr sz="2622"/>
            </a:pPr>
            <a:r>
              <a:t>When you're ready, you can "push" changes back to server</a:t>
            </a:r>
          </a:p>
        </p:txBody>
      </p:sp>
      <p:pic>
        <p:nvPicPr>
          <p:cNvPr id="131" name="Screen Shot 2019-02-07 at 3.51.04 PM.png" descr="Screen Shot 2019-02-07 at 3.51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7895" y="3218275"/>
            <a:ext cx="4602725" cy="503155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images taken from http://git-scm.com/book/en/"/>
          <p:cNvSpPr txBox="1"/>
          <p:nvPr/>
        </p:nvSpPr>
        <p:spPr>
          <a:xfrm>
            <a:off x="7558616" y="9361875"/>
            <a:ext cx="5473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images taken from http://git-scm.com/book/en/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Git5-11.png" descr="Git5-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2" name="GIt5-12.png" descr="GIt5-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5" name="GIt5-13.png" descr="GIt5-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8" name="Git5-14.png" descr="Git5-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1" name="GIt5-15.png" descr="GIt5-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747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4" name="Git5-16.png" descr="Git5-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67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7" name="Git5-17.png" descr="Git5-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05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0" name="Git5-18.png" descr="Git5-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565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ection 6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6466">
              <a:defRPr sz="5840"/>
            </a:pPr>
            <a:r>
              <a:t>Section 6</a:t>
            </a:r>
          </a:p>
          <a:p>
            <a:pPr defTabSz="426466">
              <a:defRPr sz="5840"/>
            </a:pPr>
            <a:r>
              <a:t>Working Locally With Branches</a:t>
            </a:r>
          </a:p>
          <a:p>
            <a:pPr defTabSz="426466">
              <a:defRPr sz="58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5" name="Git6-1.png" descr="Git6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60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it Commit I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Commit IDs</a:t>
            </a:r>
          </a:p>
        </p:txBody>
      </p:sp>
      <p:sp>
        <p:nvSpPr>
          <p:cNvPr id="135" name="In Git, each user has their own copy of the repo, and commits changes to their local copy of the repo before pushing to the central serv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0331" indent="-370331" defTabSz="473201">
              <a:spcBef>
                <a:spcPts val="3400"/>
              </a:spcBef>
              <a:defRPr sz="3078"/>
            </a:pPr>
            <a:r>
              <a:t>In Git, each user has their own copy of the repo, and commits changes to their local copy of the repo before pushing to the central server. </a:t>
            </a:r>
          </a:p>
          <a:p>
            <a:pPr lvl="1" marL="740663" indent="-370331" defTabSz="473201">
              <a:spcBef>
                <a:spcPts val="1700"/>
              </a:spcBef>
              <a:defRPr sz="3078"/>
            </a:pPr>
            <a:r>
              <a:t>So Git generates a unique SHA-1 hash (40 character string of hex digits) for every commit. </a:t>
            </a:r>
          </a:p>
          <a:p>
            <a:pPr lvl="1" marL="740663" indent="-370331" defTabSz="473201">
              <a:spcBef>
                <a:spcPts val="1700"/>
              </a:spcBef>
              <a:defRPr sz="3078"/>
            </a:pPr>
            <a:r>
              <a:t>Refers to commits by this ID rather than a version number. </a:t>
            </a:r>
          </a:p>
          <a:p>
            <a:pPr lvl="1" marL="740663" indent="-370331" defTabSz="473201">
              <a:spcBef>
                <a:spcPts val="1700"/>
              </a:spcBef>
              <a:defRPr sz="3078"/>
            </a:pPr>
            <a:r>
              <a:t>Often we only see the first 7 characters:</a:t>
            </a:r>
          </a:p>
          <a:p>
            <a:pPr lvl="3" marL="0" indent="0" defTabSz="473201">
              <a:spcBef>
                <a:spcPts val="3400"/>
              </a:spcBef>
              <a:buSzTx/>
              <a:buNone/>
              <a:defRPr sz="3078">
                <a:latin typeface="Courier"/>
                <a:ea typeface="Courier"/>
                <a:cs typeface="Courier"/>
                <a:sym typeface="Courier"/>
              </a:defRPr>
            </a:pPr>
            <a:r>
              <a:t>     1677b2d Edited first line of readme </a:t>
            </a:r>
            <a:br/>
            <a:r>
              <a:t>     258efa7 Added line to readme </a:t>
            </a:r>
            <a:br/>
            <a:r>
              <a:t>     0e52da7 Initial commit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8" name="GIt6-2.png" descr="GIt6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914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1" name="Git6-3.png" descr="Git6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67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4" name="GIt6-4.png" descr="GIt6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60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7" name="GIt6-5.png" descr="GIt6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Git6-6.png" descr="Git6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07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3" name="Git6-7.png" descr="Git6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6" name="Git6-8.png" descr="Git6-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ection 7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256">
              <a:defRPr sz="5440"/>
            </a:pPr>
            <a:r>
              <a:t>Section 7</a:t>
            </a:r>
          </a:p>
          <a:p>
            <a:pPr defTabSz="397256">
              <a:defRPr sz="5440"/>
            </a:pPr>
            <a:r>
              <a:t>Working Remotely With Branches</a:t>
            </a:r>
          </a:p>
          <a:p>
            <a:pPr defTabSz="397256">
              <a:defRPr sz="54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1" name="GIt7-1.png" descr="GIt7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4" name="GIt7-2.png" descr="GIt7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350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ocal Git Are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Local Git Areas</a:t>
            </a:r>
          </a:p>
        </p:txBody>
      </p:sp>
      <p:sp>
        <p:nvSpPr>
          <p:cNvPr id="138" name="In your local copy on git, files can be:…"/>
          <p:cNvSpPr txBox="1"/>
          <p:nvPr>
            <p:ph type="body" sz="half" idx="1"/>
          </p:nvPr>
        </p:nvSpPr>
        <p:spPr>
          <a:xfrm>
            <a:off x="266135" y="2597150"/>
            <a:ext cx="6862657" cy="6286500"/>
          </a:xfrm>
          <a:prstGeom prst="rect">
            <a:avLst/>
          </a:prstGeom>
        </p:spPr>
        <p:txBody>
          <a:bodyPr/>
          <a:lstStyle/>
          <a:p>
            <a:pPr marL="301752" indent="-301752" defTabSz="385572">
              <a:spcBef>
                <a:spcPts val="2700"/>
              </a:spcBef>
              <a:defRPr sz="2508"/>
            </a:pPr>
            <a:r>
              <a:t>In your local copy on git, files can be: </a:t>
            </a:r>
          </a:p>
          <a:p>
            <a:pPr lvl="1" marL="603504" indent="-301752" defTabSz="385572">
              <a:spcBef>
                <a:spcPts val="2700"/>
              </a:spcBef>
              <a:defRPr sz="2508"/>
            </a:pPr>
            <a:r>
              <a:t>In your local repo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committed</a:t>
            </a:r>
          </a:p>
          <a:p>
            <a:pPr lvl="1" marL="603504" indent="-301752" defTabSz="385572">
              <a:spcBef>
                <a:spcPts val="2700"/>
              </a:spcBef>
              <a:defRPr sz="2508"/>
            </a:pPr>
            <a:r>
              <a:t>Checked out and modified, but not yet committed 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working copy</a:t>
            </a:r>
          </a:p>
          <a:p>
            <a:pPr lvl="1" marL="603504" indent="-301752" defTabSz="385572">
              <a:spcBef>
                <a:spcPts val="2700"/>
              </a:spcBef>
              <a:defRPr sz="2508"/>
            </a:pPr>
            <a:r>
              <a:t>Or, in-between, 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"staging" area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t>Staged files are ready to be committed.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t>A commit saves a snapshot of all staged state. </a:t>
            </a:r>
          </a:p>
        </p:txBody>
      </p:sp>
      <p:pic>
        <p:nvPicPr>
          <p:cNvPr id="139" name="Screen Shot 2019-02-07 at 4.02.10 PM.png" descr="Screen Shot 2019-02-07 at 4.02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1160" y="2825326"/>
            <a:ext cx="5905501" cy="551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images taken from http://git-scm.com/book/en/"/>
          <p:cNvSpPr txBox="1"/>
          <p:nvPr/>
        </p:nvSpPr>
        <p:spPr>
          <a:xfrm>
            <a:off x="7558616" y="9361875"/>
            <a:ext cx="5473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images taken from http://git-scm.com/book/en/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7" name="Git7-3.png" descr="Git7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890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0" name="GIt7-4.png" descr="GIt7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55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3" name="GIt7-5.png" descr="GIt7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55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6" name="Git7-6.png" descr="Git7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36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9" name="GIt7-7.png" descr="GIt7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422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ection 8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8</a:t>
            </a:r>
          </a:p>
          <a:p>
            <a:pPr defTabSz="514095">
              <a:defRPr sz="7040"/>
            </a:pPr>
            <a:r>
              <a:t>Merging</a:t>
            </a:r>
          </a:p>
          <a:p>
            <a:pPr defTabSz="514095">
              <a:defRPr sz="70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4" name="GIt8-1.png" descr="GIt8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168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7" name="Git8-2.png" descr="Git8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05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0" name="Git8-3.png" descr="Git8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60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3" name="Git8-4.png" descr="Git8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168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asic Git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Git Workflow</a:t>
            </a:r>
          </a:p>
        </p:txBody>
      </p:sp>
      <p:sp>
        <p:nvSpPr>
          <p:cNvPr id="143" name="Modify files in your working directory.…"/>
          <p:cNvSpPr txBox="1"/>
          <p:nvPr>
            <p:ph type="body" sz="half" idx="1"/>
          </p:nvPr>
        </p:nvSpPr>
        <p:spPr>
          <a:xfrm>
            <a:off x="952500" y="2150462"/>
            <a:ext cx="11099800" cy="2937582"/>
          </a:xfrm>
          <a:prstGeom prst="rect">
            <a:avLst/>
          </a:prstGeom>
        </p:spPr>
        <p:txBody>
          <a:bodyPr/>
          <a:lstStyle/>
          <a:p>
            <a:pPr marL="406908" indent="-406908" defTabSz="519937">
              <a:spcBef>
                <a:spcPts val="800"/>
              </a:spcBef>
              <a:defRPr sz="338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Modify</a:t>
            </a:r>
            <a:r>
              <a:t> files in your working directory. </a:t>
            </a:r>
          </a:p>
          <a:p>
            <a:pPr marL="406908" indent="-406908" defTabSz="519937">
              <a:spcBef>
                <a:spcPts val="800"/>
              </a:spcBef>
              <a:defRPr sz="338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Stage</a:t>
            </a:r>
            <a:r>
              <a:t> files, adding snapshots of them to your staging area. </a:t>
            </a:r>
          </a:p>
          <a:p>
            <a:pPr marL="406908" indent="-406908" defTabSz="519937">
              <a:spcBef>
                <a:spcPts val="800"/>
              </a:spcBef>
              <a:defRPr sz="338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Commit</a:t>
            </a:r>
            <a:r>
              <a:t>, which takes the files in the staging area and stores that snapshot permanently to your Git directory.</a:t>
            </a:r>
          </a:p>
        </p:txBody>
      </p:sp>
      <p:pic>
        <p:nvPicPr>
          <p:cNvPr id="144" name="Screen Shot 2019-02-07 at 4.04.14 PM.png" descr="Screen Shot 2019-02-07 at 4.04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6577" y="5145475"/>
            <a:ext cx="70104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images taken from http://git-scm.com/book/en/"/>
          <p:cNvSpPr txBox="1"/>
          <p:nvPr/>
        </p:nvSpPr>
        <p:spPr>
          <a:xfrm>
            <a:off x="7558616" y="9361875"/>
            <a:ext cx="5473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images taken from http://git-scm.com/book/en/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6" name="Git8-5.png" descr="Git8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9" name="Git8-6.png" descr="Git8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orkshop Screensh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ection 2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2</a:t>
            </a:r>
          </a:p>
          <a:p>
            <a:pPr defTabSz="514095">
              <a:defRPr sz="7040"/>
            </a:pPr>
            <a:r>
              <a:t>Configuration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